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344" r:id="rId4"/>
    <p:sldId id="353" r:id="rId5"/>
    <p:sldId id="261" r:id="rId6"/>
    <p:sldId id="274" r:id="rId7"/>
    <p:sldId id="348" r:id="rId8"/>
    <p:sldId id="349" r:id="rId9"/>
    <p:sldId id="346" r:id="rId10"/>
    <p:sldId id="275" r:id="rId11"/>
    <p:sldId id="345" r:id="rId12"/>
    <p:sldId id="265" r:id="rId13"/>
    <p:sldId id="347" r:id="rId14"/>
    <p:sldId id="278" r:id="rId15"/>
    <p:sldId id="336" r:id="rId16"/>
    <p:sldId id="281" r:id="rId17"/>
    <p:sldId id="325" r:id="rId18"/>
    <p:sldId id="280" r:id="rId19"/>
    <p:sldId id="282" r:id="rId20"/>
    <p:sldId id="324" r:id="rId21"/>
    <p:sldId id="337" r:id="rId22"/>
    <p:sldId id="350" r:id="rId23"/>
    <p:sldId id="283" r:id="rId24"/>
    <p:sldId id="284" r:id="rId25"/>
    <p:sldId id="351" r:id="rId26"/>
    <p:sldId id="273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292" r:id="rId35"/>
    <p:sldId id="268" r:id="rId36"/>
    <p:sldId id="314" r:id="rId37"/>
    <p:sldId id="290" r:id="rId38"/>
    <p:sldId id="323" r:id="rId39"/>
    <p:sldId id="305" r:id="rId40"/>
    <p:sldId id="326" r:id="rId41"/>
    <p:sldId id="309" r:id="rId42"/>
    <p:sldId id="306" r:id="rId43"/>
    <p:sldId id="307" r:id="rId44"/>
    <p:sldId id="308" r:id="rId45"/>
    <p:sldId id="327" r:id="rId46"/>
    <p:sldId id="352" r:id="rId47"/>
    <p:sldId id="338" r:id="rId48"/>
    <p:sldId id="339" r:id="rId49"/>
    <p:sldId id="340" r:id="rId50"/>
    <p:sldId id="341" r:id="rId51"/>
    <p:sldId id="293" r:id="rId52"/>
    <p:sldId id="343" r:id="rId53"/>
    <p:sldId id="317" r:id="rId54"/>
    <p:sldId id="333" r:id="rId55"/>
    <p:sldId id="329" r:id="rId56"/>
    <p:sldId id="331" r:id="rId57"/>
    <p:sldId id="276" r:id="rId58"/>
    <p:sldId id="328" r:id="rId59"/>
    <p:sldId id="332" r:id="rId60"/>
    <p:sldId id="322" r:id="rId61"/>
    <p:sldId id="285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5"/>
    <a:srgbClr val="D7A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5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6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2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9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3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9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34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3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7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7F2D6-93C7-6045-9868-A9ABBC116B17}" type="datetimeFigureOut">
              <a:rPr lang="en-US" smtClean="0"/>
              <a:t>10/14/15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B9C6F-FF6D-E04F-80A5-18495D79D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1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76874" y="2626964"/>
            <a:ext cx="6423471" cy="11044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D7A327"/>
                </a:solidFill>
              </a:rPr>
              <a:t>Hacking Corporate </a:t>
            </a:r>
            <a:r>
              <a:rPr lang="en-US" sz="3200" dirty="0" err="1" smtClean="0">
                <a:solidFill>
                  <a:srgbClr val="D7A327"/>
                </a:solidFill>
              </a:rPr>
              <a:t>Em@il</a:t>
            </a:r>
            <a:r>
              <a:rPr lang="en-US" sz="3200" dirty="0" smtClean="0">
                <a:solidFill>
                  <a:srgbClr val="D7A327"/>
                </a:solidFill>
              </a:rPr>
              <a:t> Systems</a:t>
            </a:r>
            <a:endParaRPr lang="en-US" sz="3200" dirty="0">
              <a:solidFill>
                <a:srgbClr val="D7A327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45617" y="3880840"/>
            <a:ext cx="5289917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4685"/>
                </a:solidFill>
              </a:rPr>
              <a:t>Nate Power</a:t>
            </a:r>
            <a:endParaRPr lang="en-US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46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Frontend SMTP Servers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2" name="Picture 1" descr="dig_mx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849967"/>
            <a:ext cx="8178800" cy="335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8209" y="4317999"/>
            <a:ext cx="7593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External SMTP discoverable via DNS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Hosted by third party or within company address space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SMTP banners potentially useful information 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Email validation possible via RCPT command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Frontend SMTP Email Validation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2" name="Picture 1" descr="rcpt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0671"/>
            <a:ext cx="4892842" cy="41890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2843" y="1481671"/>
            <a:ext cx="42511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 smtClean="0">
                <a:solidFill>
                  <a:srgbClr val="004685"/>
                </a:solidFill>
              </a:rPr>
              <a:t>Mail aliases not used or effective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 smtClean="0">
                <a:solidFill>
                  <a:srgbClr val="004685"/>
                </a:solidFill>
              </a:rPr>
              <a:t>SPAM controls: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004685"/>
                </a:solidFill>
              </a:rPr>
              <a:t>Limit query rate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004685"/>
                </a:solidFill>
              </a:rPr>
              <a:t>Blacklist IP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 smtClean="0">
                <a:solidFill>
                  <a:srgbClr val="004685"/>
                </a:solidFill>
              </a:rPr>
              <a:t>Multiple SMTP servers don</a:t>
            </a:r>
            <a:r>
              <a:rPr lang="fr-FR" sz="2200" dirty="0" smtClean="0">
                <a:solidFill>
                  <a:srgbClr val="004685"/>
                </a:solidFill>
              </a:rPr>
              <a:t>’</a:t>
            </a:r>
            <a:r>
              <a:rPr lang="en-US" sz="2200" dirty="0" smtClean="0">
                <a:solidFill>
                  <a:srgbClr val="004685"/>
                </a:solidFill>
              </a:rPr>
              <a:t>t correlate events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0816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Backend SMTP – Email Bounce Back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4" name="Picture 3" descr="Undeliverable__Test_Email_—_Google__All_Mail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812800"/>
            <a:ext cx="8458200" cy="261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736" y="3609474"/>
            <a:ext cx="739176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Mail routes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Mail system types i.e. Exchange 2007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Active Directory domain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Internal hostname / naming conventions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Internal Exchange IP address</a:t>
            </a:r>
          </a:p>
          <a:p>
            <a:endParaRPr lang="en-US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41640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Webmail Services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72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Locate Webmail </a:t>
            </a:r>
            <a:r>
              <a:rPr lang="en-US" sz="4000" dirty="0">
                <a:solidFill>
                  <a:srgbClr val="004685"/>
                </a:solidFill>
              </a:rPr>
              <a:t>S</a:t>
            </a:r>
            <a:r>
              <a:rPr lang="en-US" sz="4000" dirty="0" smtClean="0">
                <a:solidFill>
                  <a:srgbClr val="004685"/>
                </a:solidFill>
              </a:rPr>
              <a:t>ystem - </a:t>
            </a:r>
            <a:r>
              <a:rPr lang="en-US" sz="4000" dirty="0" err="1" smtClean="0">
                <a:solidFill>
                  <a:srgbClr val="004685"/>
                </a:solidFill>
              </a:rPr>
              <a:t>Autodiscover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16343"/>
            <a:ext cx="8686800" cy="8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SEEN ON :  Exchange 2007 SP2, 2010, 2013</a:t>
            </a:r>
          </a:p>
          <a:p>
            <a:pPr lvl="2" algn="l">
              <a:lnSpc>
                <a:spcPct val="2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autodiscover_setu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24" y="3532896"/>
            <a:ext cx="5321176" cy="3077454"/>
          </a:xfrm>
          <a:prstGeom prst="rect">
            <a:avLst/>
          </a:prstGeom>
        </p:spPr>
      </p:pic>
      <p:pic>
        <p:nvPicPr>
          <p:cNvPr id="2" name="Picture 1" descr="autodiscover_set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703"/>
            <a:ext cx="5499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3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Client Access Server - </a:t>
            </a:r>
            <a:r>
              <a:rPr lang="en-US" sz="4000" dirty="0" err="1" smtClean="0">
                <a:solidFill>
                  <a:srgbClr val="004685"/>
                </a:solidFill>
              </a:rPr>
              <a:t>Autodiscover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777427"/>
            <a:ext cx="86868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lnSpc>
                <a:spcPct val="200000"/>
              </a:lnSpc>
            </a:pPr>
            <a:r>
              <a:rPr lang="en-US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Mail client lookups over the Internet :</a:t>
            </a:r>
          </a:p>
          <a:p>
            <a:pPr marL="1371600" lvl="2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Static URLs - Blind POST requests</a:t>
            </a:r>
          </a:p>
          <a:p>
            <a:pPr lvl="2" algn="l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  &lt;email-domain&gt;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Autodiscover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Autodiscover.xml</a:t>
            </a:r>
            <a:endParaRPr lang="en-US" sz="2000" b="1" dirty="0" smtClean="0">
              <a:solidFill>
                <a:srgbClr val="004685"/>
              </a:solidFill>
              <a:latin typeface="Garamond" pitchFamily="18" charset="0"/>
              <a:cs typeface="Arial" pitchFamily="34" charset="0"/>
            </a:endParaRPr>
          </a:p>
          <a:p>
            <a:pPr lvl="2" algn="l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  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autodiscover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.</a:t>
            </a:r>
            <a:r>
              <a:rPr lang="en-US" sz="2000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&lt;email-domain&gt;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Autodiscover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/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Autodiscover.xml</a:t>
            </a:r>
            <a:endParaRPr lang="en-US" sz="2000" b="1" dirty="0" smtClean="0">
              <a:solidFill>
                <a:srgbClr val="004685"/>
              </a:solidFill>
              <a:latin typeface="Garamond" pitchFamily="18" charset="0"/>
              <a:cs typeface="Arial" pitchFamily="34" charset="0"/>
            </a:endParaRPr>
          </a:p>
          <a:p>
            <a:pPr marL="1371600" lvl="2" indent="-457200" algn="l">
              <a:lnSpc>
                <a:spcPct val="200000"/>
              </a:lnSpc>
              <a:buFont typeface="+mj-lt"/>
              <a:buAutoNum type="arabicPeriod" startAt="2"/>
            </a:pPr>
            <a:r>
              <a:rPr lang="en-US" sz="20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DNS service recorder lookup</a:t>
            </a:r>
          </a:p>
          <a:p>
            <a:pPr lvl="2" algn="l">
              <a:lnSpc>
                <a:spcPct val="200000"/>
              </a:lnSpc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  dig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 _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autodiscover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._</a:t>
            </a:r>
            <a:r>
              <a:rPr lang="en-US" sz="2000" b="1" dirty="0" err="1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tcp</a:t>
            </a:r>
            <a:r>
              <a:rPr lang="en-US" sz="2000" b="1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.</a:t>
            </a:r>
            <a:r>
              <a:rPr lang="en-US" sz="2000" dirty="0" smtClean="0">
                <a:solidFill>
                  <a:srgbClr val="004685"/>
                </a:solidFill>
                <a:latin typeface="Garamond" pitchFamily="18" charset="0"/>
                <a:cs typeface="Arial" pitchFamily="34" charset="0"/>
              </a:rPr>
              <a:t>&lt;email-domain&gt; SRV</a:t>
            </a:r>
          </a:p>
          <a:p>
            <a:pPr lvl="2" algn="l">
              <a:lnSpc>
                <a:spcPct val="2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081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294" y="956914"/>
            <a:ext cx="7956966" cy="585071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73294" y="885360"/>
            <a:ext cx="899895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Trebuchet MS" pitchFamily="34" charset="0"/>
              <a:buNone/>
              <a:tabLst/>
              <a:defRPr/>
            </a:pPr>
            <a:r>
              <a:rPr 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500 domain names tested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Webmail - </a:t>
            </a:r>
            <a:r>
              <a:rPr lang="en-US" sz="4000" dirty="0" err="1" smtClean="0">
                <a:solidFill>
                  <a:srgbClr val="004685"/>
                </a:solidFill>
              </a:rPr>
              <a:t>Autodiscover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5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Webmail - Discovery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7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6000" b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DEMO</a:t>
            </a:r>
            <a:endParaRPr lang="en-US" sz="6000" b="1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93" y="6360373"/>
            <a:ext cx="88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257589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Webmail - Internal IP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647510"/>
            <a:ext cx="8229600" cy="5600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2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IIS reveals internal address</a:t>
            </a:r>
          </a:p>
          <a:p>
            <a:pPr lvl="1" algn="l">
              <a:lnSpc>
                <a:spcPct val="200000"/>
              </a:lnSpc>
            </a:pP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SEEN ON :    OWA 2003, CAS 2007, 2010, 2013</a:t>
            </a:r>
          </a:p>
          <a:p>
            <a:pPr lvl="1" algn="l">
              <a:lnSpc>
                <a:spcPct val="200000"/>
              </a:lnSpc>
            </a:pP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TOOL :           </a:t>
            </a:r>
            <a:r>
              <a:rPr lang="en-US" sz="18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Metasploit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sz="18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owa_iis_internal_ip</a:t>
            </a:r>
            <a:endParaRPr lang="en-US" sz="3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lvl="1" algn="l">
              <a:lnSpc>
                <a:spcPct val="200000"/>
              </a:lnSpc>
            </a:pP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REQUEST:    HTTP Host header =&gt; empty</a:t>
            </a:r>
            <a:r>
              <a:rPr lang="en-US" sz="1800" dirty="0" smtClean="0">
                <a:solidFill>
                  <a:srgbClr val="004685"/>
                </a:solidFill>
                <a:latin typeface="Arial Black" pitchFamily="34" charset="0"/>
                <a:cs typeface="Arial" pitchFamily="34" charset="0"/>
              </a:rPr>
              <a:t>  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+  HTTP/1.0</a:t>
            </a:r>
          </a:p>
          <a:p>
            <a:pPr lvl="1" algn="l">
              <a:lnSpc>
                <a:spcPct val="200000"/>
              </a:lnSpc>
            </a:pP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RESPONSE:</a:t>
            </a:r>
            <a:r>
              <a:rPr lang="en-US" sz="18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HTTP header 302 location and 401 Basic realm</a:t>
            </a:r>
          </a:p>
          <a:p>
            <a:pPr lvl="1">
              <a:lnSpc>
                <a:spcPct val="2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internal_ip_c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45" y="4022032"/>
            <a:ext cx="6948375" cy="28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5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990600"/>
          <a:ext cx="9144001" cy="368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3048000"/>
                <a:gridCol w="4191001"/>
              </a:tblGrid>
              <a:tr h="708522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 Service 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 Vulnerable Header</a:t>
                      </a: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  IIS Paths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815478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 smtClean="0">
                          <a:latin typeface="Garamond" pitchFamily="18" charset="0"/>
                          <a:cs typeface="Arial" pitchFamily="34" charset="0"/>
                        </a:rPr>
                        <a:t>Autodiscover</a:t>
                      </a:r>
                      <a:endParaRPr lang="en-US" sz="2000" dirty="0">
                        <a:latin typeface="Garamond" pitchFamily="18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401 Basic Auth</a:t>
                      </a:r>
                      <a:endParaRPr lang="en-US" sz="2000" dirty="0">
                        <a:latin typeface="Garamond" pitchFamily="18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</a:t>
                      </a:r>
                      <a:r>
                        <a:rPr lang="en-US" sz="1800" dirty="0" err="1" smtClean="0">
                          <a:latin typeface="Garamond" pitchFamily="18" charset="0"/>
                          <a:cs typeface="Arial" pitchFamily="34" charset="0"/>
                        </a:rPr>
                        <a:t>Autodiscover</a:t>
                      </a:r>
                      <a:endParaRPr lang="en-US" sz="1800" dirty="0" smtClean="0">
                        <a:latin typeface="Garamond" pitchFamily="18" charset="0"/>
                        <a:cs typeface="Arial" pitchFamily="34" charset="0"/>
                      </a:endParaRPr>
                    </a:p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</a:t>
                      </a:r>
                      <a:r>
                        <a:rPr lang="en-US" sz="1800" dirty="0" err="1" smtClean="0">
                          <a:latin typeface="Garamond" pitchFamily="18" charset="0"/>
                          <a:cs typeface="Arial" pitchFamily="34" charset="0"/>
                        </a:rPr>
                        <a:t>Autodiscover</a:t>
                      </a:r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/Autodiscover.xml</a:t>
                      </a:r>
                      <a:endParaRPr lang="en-US" sz="1800" dirty="0">
                        <a:latin typeface="Garamond" pitchFamily="18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935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Garamond" pitchFamily="18" charset="0"/>
                        </a:rPr>
                        <a:t>ActiveSync</a:t>
                      </a:r>
                      <a:endParaRPr lang="en-US" sz="2000" dirty="0" smtClean="0">
                        <a:latin typeface="Garamond" pitchFamily="18" charset="0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401</a:t>
                      </a:r>
                      <a:r>
                        <a:rPr lang="en-US" sz="2000" baseline="0" dirty="0" smtClean="0">
                          <a:latin typeface="Garamond" pitchFamily="18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Basic Auth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/Microsoft-Server-ActiveSync</a:t>
                      </a:r>
                    </a:p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/Microsoft-Server-ActiveSync/default.eas</a:t>
                      </a:r>
                      <a:endParaRPr lang="en-US" sz="1800" dirty="0">
                        <a:latin typeface="Garamond" pitchFamily="18" charset="0"/>
                        <a:cs typeface="Arial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78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OWA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302 Location</a:t>
                      </a:r>
                    </a:p>
                    <a:p>
                      <a:pPr algn="l"/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401</a:t>
                      </a:r>
                      <a:r>
                        <a:rPr lang="en-US" sz="2000" baseline="0" dirty="0" smtClean="0">
                          <a:latin typeface="Garamond" pitchFamily="18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smtClean="0">
                          <a:latin typeface="Garamond" pitchFamily="18" charset="0"/>
                          <a:cs typeface="Arial" pitchFamily="34" charset="0"/>
                        </a:rPr>
                        <a:t>Basic Auth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/ECP</a:t>
                      </a:r>
                    </a:p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/EWS</a:t>
                      </a:r>
                    </a:p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/EWS/Exchange.asmx</a:t>
                      </a:r>
                    </a:p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/Exchange</a:t>
                      </a:r>
                    </a:p>
                    <a:p>
                      <a:pPr algn="l"/>
                      <a:r>
                        <a:rPr lang="en-US" sz="1800" dirty="0" smtClean="0">
                          <a:latin typeface="Garamond" pitchFamily="18" charset="0"/>
                          <a:cs typeface="Arial" pitchFamily="34" charset="0"/>
                        </a:rPr>
                        <a:t>/OWA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 descr="internal_ip_ca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11" y="4648970"/>
            <a:ext cx="5766730" cy="220903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Webmail - Internal IP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9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1758"/>
            <a:ext cx="8686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4685"/>
                </a:solidFill>
              </a:rPr>
              <a:t>Penetration Methodology</a:t>
            </a:r>
            <a:endParaRPr lang="en-US" dirty="0">
              <a:solidFill>
                <a:srgbClr val="004685"/>
              </a:solidFill>
            </a:endParaRPr>
          </a:p>
        </p:txBody>
      </p:sp>
      <p:pic>
        <p:nvPicPr>
          <p:cNvPr id="2" name="Picture 1" descr="threat_mod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7" y="1247750"/>
            <a:ext cx="5403909" cy="51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1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Webmail - Internal IP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7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6000" b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DEMO</a:t>
            </a:r>
            <a:endParaRPr lang="en-US" sz="6000" b="1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313894"/>
            <a:ext cx="102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5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814" y="1547217"/>
            <a:ext cx="83708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Identify Active Directory domain</a:t>
            </a:r>
            <a:br>
              <a:rPr lang="en-US" sz="3200" dirty="0" smtClean="0">
                <a:solidFill>
                  <a:srgbClr val="004685"/>
                </a:solidFill>
              </a:rPr>
            </a:br>
            <a:endParaRPr lang="en-US" sz="3200" dirty="0" smtClean="0">
              <a:solidFill>
                <a:srgbClr val="004685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Identify valid usernames</a:t>
            </a:r>
          </a:p>
          <a:p>
            <a:endParaRPr lang="en-US" sz="3200" dirty="0" smtClean="0">
              <a:solidFill>
                <a:srgbClr val="004685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Identify weak passwords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230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Key Information for Credential Extraction 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48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57828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 Identify </a:t>
            </a:r>
            <a:r>
              <a:rPr lang="en-US" sz="4000" dirty="0">
                <a:solidFill>
                  <a:srgbClr val="004685"/>
                </a:solidFill>
              </a:rPr>
              <a:t>Active Directory </a:t>
            </a:r>
            <a:r>
              <a:rPr lang="en-US" sz="4000" dirty="0" smtClean="0">
                <a:solidFill>
                  <a:srgbClr val="004685"/>
                </a:solidFill>
              </a:rPr>
              <a:t>Domain</a:t>
            </a:r>
            <a:r>
              <a:rPr lang="en-US" sz="4000" dirty="0">
                <a:solidFill>
                  <a:srgbClr val="004685"/>
                </a:solidFill>
              </a:rPr>
              <a:t/>
            </a:r>
            <a:br>
              <a:rPr lang="en-US" sz="4000" dirty="0">
                <a:solidFill>
                  <a:srgbClr val="004685"/>
                </a:solidFill>
              </a:rPr>
            </a:b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9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OWA- AD Domain Enumeration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3" name="Picture 2" descr="ntlm_ne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" y="3604970"/>
            <a:ext cx="8947277" cy="2949417"/>
          </a:xfrm>
          <a:prstGeom prst="rect">
            <a:avLst/>
          </a:prstGeom>
        </p:spPr>
      </p:pic>
      <p:pic>
        <p:nvPicPr>
          <p:cNvPr id="4" name="Picture 3" descr="curl_au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" y="895357"/>
            <a:ext cx="9070422" cy="194152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762" y="2891122"/>
            <a:ext cx="9144000" cy="78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4685"/>
                </a:solidFill>
              </a:rPr>
              <a:t>NTLM over HTTP Challenge </a:t>
            </a:r>
            <a:r>
              <a:rPr lang="en-US" sz="3200" dirty="0">
                <a:solidFill>
                  <a:srgbClr val="004685"/>
                </a:solidFill>
              </a:rPr>
              <a:t>R</a:t>
            </a:r>
            <a:r>
              <a:rPr lang="en-US" sz="3200" dirty="0" smtClean="0">
                <a:solidFill>
                  <a:srgbClr val="004685"/>
                </a:solidFill>
              </a:rPr>
              <a:t>esponse </a:t>
            </a:r>
            <a:endParaRPr lang="en-US" sz="3200" dirty="0">
              <a:solidFill>
                <a:srgbClr val="00468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35583" y="4944774"/>
            <a:ext cx="2055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4685"/>
                </a:solidFill>
              </a:rPr>
              <a:t>Request</a:t>
            </a:r>
            <a:endParaRPr lang="en-US" sz="44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6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OWA- AD Domain Enumeration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4" name="Picture 3" descr="ntlm_ne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85442"/>
            <a:ext cx="9067800" cy="2677198"/>
          </a:xfrm>
          <a:prstGeom prst="rect">
            <a:avLst/>
          </a:prstGeom>
        </p:spPr>
      </p:pic>
      <p:pic>
        <p:nvPicPr>
          <p:cNvPr id="6" name="Picture 5" descr="ntlm_ne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" y="1003340"/>
            <a:ext cx="9144000" cy="24425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02949" y="2223512"/>
            <a:ext cx="2384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4685"/>
                </a:solidFill>
              </a:rPr>
              <a:t>Response</a:t>
            </a:r>
            <a:endParaRPr lang="en-US" sz="4400" dirty="0">
              <a:solidFill>
                <a:srgbClr val="00468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2528" y="4389198"/>
            <a:ext cx="3990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4685"/>
                </a:solidFill>
              </a:rPr>
              <a:t>Decoded base64</a:t>
            </a:r>
            <a:endParaRPr lang="en-US" sz="44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42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57828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4685"/>
                </a:solidFill>
              </a:rPr>
              <a:t>Identify </a:t>
            </a:r>
            <a:r>
              <a:rPr lang="en-US" sz="4000" dirty="0" smtClean="0">
                <a:solidFill>
                  <a:srgbClr val="004685"/>
                </a:solidFill>
              </a:rPr>
              <a:t>Valid Usernames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6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0884" y="1193384"/>
            <a:ext cx="857176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4685"/>
                </a:solidFill>
              </a:rPr>
              <a:t>Microsoft recommended username formats: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 jsmith@rapid7.com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 jasons@rapid7.com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 jason_smith@rapid7.com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  jason.smith@rapid7.com</a:t>
            </a:r>
          </a:p>
          <a:p>
            <a:endParaRPr lang="en-US" sz="1600" dirty="0"/>
          </a:p>
          <a:p>
            <a:r>
              <a:rPr lang="en-US" sz="3200" dirty="0" smtClean="0">
                <a:solidFill>
                  <a:srgbClr val="004685"/>
                </a:solidFill>
              </a:rPr>
              <a:t>Rarely see employee or user ID such i.e. a1234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Format Employee Names to Usernames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630947" y="2729829"/>
            <a:ext cx="6510421" cy="2808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sz="2400" dirty="0" err="1" smtClean="0">
                <a:solidFill>
                  <a:srgbClr val="004685"/>
                </a:solidFill>
              </a:rPr>
              <a:t>start_time</a:t>
            </a:r>
            <a:r>
              <a:rPr lang="en-US" sz="2400" dirty="0" smtClean="0">
                <a:solidFill>
                  <a:srgbClr val="004685"/>
                </a:solidFill>
              </a:rPr>
              <a:t> = </a:t>
            </a:r>
            <a:r>
              <a:rPr lang="en-US" sz="2400" dirty="0" err="1" smtClean="0">
                <a:solidFill>
                  <a:srgbClr val="004685"/>
                </a:solidFill>
              </a:rPr>
              <a:t>Time.now</a:t>
            </a:r>
            <a:endParaRPr lang="en-US" sz="2400" dirty="0" smtClean="0">
              <a:solidFill>
                <a:srgbClr val="004685"/>
              </a:solidFill>
            </a:endParaRPr>
          </a:p>
          <a:p>
            <a:pPr algn="l"/>
            <a:r>
              <a:rPr lang="en-US" sz="2400" dirty="0" smtClean="0">
                <a:solidFill>
                  <a:srgbClr val="004685"/>
                </a:solidFill>
              </a:rPr>
              <a:t> 		   res = </a:t>
            </a:r>
            <a:r>
              <a:rPr lang="en-US" sz="2400" dirty="0" err="1" smtClean="0">
                <a:solidFill>
                  <a:srgbClr val="004685"/>
                </a:solidFill>
              </a:rPr>
              <a:t>send_request_cgi</a:t>
            </a:r>
            <a:r>
              <a:rPr lang="en-US" sz="2400" dirty="0" smtClean="0">
                <a:solidFill>
                  <a:srgbClr val="004685"/>
                </a:solidFill>
              </a:rPr>
              <a:t>()</a:t>
            </a:r>
          </a:p>
          <a:p>
            <a:pPr algn="l"/>
            <a:r>
              <a:rPr lang="en-US" sz="2400" dirty="0" smtClean="0">
                <a:solidFill>
                  <a:srgbClr val="004685"/>
                </a:solidFill>
              </a:rPr>
              <a:t>		</a:t>
            </a:r>
            <a:r>
              <a:rPr lang="en-US" sz="2400" dirty="0" err="1" smtClean="0">
                <a:solidFill>
                  <a:srgbClr val="004685"/>
                </a:solidFill>
              </a:rPr>
              <a:t>elapsed_time</a:t>
            </a:r>
            <a:r>
              <a:rPr lang="en-US" sz="2400" dirty="0" smtClean="0">
                <a:solidFill>
                  <a:srgbClr val="004685"/>
                </a:solidFill>
              </a:rPr>
              <a:t> = </a:t>
            </a:r>
            <a:r>
              <a:rPr lang="en-US" sz="2400" dirty="0" err="1" smtClean="0">
                <a:solidFill>
                  <a:srgbClr val="004685"/>
                </a:solidFill>
              </a:rPr>
              <a:t>Time.now</a:t>
            </a:r>
            <a:r>
              <a:rPr lang="en-US" sz="2400" dirty="0" smtClean="0">
                <a:solidFill>
                  <a:srgbClr val="004685"/>
                </a:solidFill>
              </a:rPr>
              <a:t> - </a:t>
            </a:r>
            <a:r>
              <a:rPr lang="en-US" sz="2400" dirty="0" err="1" smtClean="0">
                <a:solidFill>
                  <a:srgbClr val="004685"/>
                </a:solidFill>
              </a:rPr>
              <a:t>start_time</a:t>
            </a:r>
            <a:endParaRPr lang="en-US" sz="2400" dirty="0">
              <a:solidFill>
                <a:srgbClr val="004685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578809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2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4470" y="2849664"/>
            <a:ext cx="4343400" cy="400032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1121" y="990600"/>
            <a:ext cx="8545679" cy="4935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en-US" sz="2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SEEN ON 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CAS / OWA  (2007, 2010, 2013)/Forefront TMG, 2013</a:t>
            </a:r>
          </a:p>
          <a:p>
            <a:pPr algn="l">
              <a:lnSpc>
                <a:spcPct val="200000"/>
              </a:lnSpc>
            </a:pPr>
            <a:r>
              <a:rPr lang="en-US" sz="2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Windows Kerberos Stages authentication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Domain lookup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Account lookup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Verify account password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6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430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Windows Kerberos staging authentication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3736126904"/>
              </p:ext>
            </p:extLst>
          </p:nvPr>
        </p:nvGraphicFramePr>
        <p:xfrm>
          <a:off x="-16560" y="1732800"/>
          <a:ext cx="9153000" cy="5216640"/>
        </p:xfrm>
        <a:graphic>
          <a:graphicData uri="http://schemas.openxmlformats.org/drawingml/2006/table">
            <a:tbl>
              <a:tblPr/>
              <a:tblGrid>
                <a:gridCol w="2462760"/>
                <a:gridCol w="3210120"/>
                <a:gridCol w="1277280"/>
                <a:gridCol w="2202840"/>
              </a:tblGrid>
              <a:tr h="65952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685"/>
                          </a:solidFill>
                        </a:rPr>
                        <a:t>Test</a:t>
                      </a:r>
                      <a:endParaRPr sz="2400" b="1" dirty="0">
                        <a:solidFill>
                          <a:srgbClr val="004685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685"/>
                          </a:solidFill>
                        </a:rPr>
                        <a:t>Kerberos Process</a:t>
                      </a:r>
                      <a:endParaRPr sz="2400" b="1" dirty="0">
                        <a:solidFill>
                          <a:srgbClr val="004685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685"/>
                          </a:solidFill>
                        </a:rPr>
                        <a:t>Event ID</a:t>
                      </a:r>
                      <a:endParaRPr sz="2400" b="1" dirty="0">
                        <a:solidFill>
                          <a:srgbClr val="004685"/>
                        </a:solidFill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4685"/>
                          </a:solidFill>
                        </a:rPr>
                        <a:t>Response Time</a:t>
                      </a:r>
                      <a:endParaRPr sz="2400" b="1" dirty="0">
                        <a:solidFill>
                          <a:srgbClr val="004685"/>
                        </a:solidFill>
                      </a:endParaRPr>
                    </a:p>
                  </a:txBody>
                  <a:tcPr marT="60960" marB="60960"/>
                </a:tc>
              </a:tr>
              <a:tr h="151872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Non-existing domain</a:t>
                      </a:r>
                      <a:endParaRPr sz="2000" dirty="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DC searches for realm/domain</a:t>
                      </a:r>
                      <a:endParaRPr sz="2000" dirty="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4624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2-3 seconds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</a:tr>
              <a:tr h="151872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Domain exists but username doesn't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Pre-authentication ticket created to verify username</a:t>
                      </a:r>
                      <a:endParaRPr sz="2000" dirty="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4768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3-60 </a:t>
                      </a:r>
                      <a:r>
                        <a:rPr lang="en-US" sz="2000" dirty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seconds +</a:t>
                      </a:r>
                      <a:endParaRPr sz="2000" dirty="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  <a:p>
                      <a:r>
                        <a:rPr lang="en-US" sz="1800" dirty="0" smtClean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(varies but pattern exists)</a:t>
                      </a:r>
                      <a:endParaRPr sz="2000" dirty="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</a:tr>
              <a:tr h="1519680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Domain and username exists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Pre-authentication ticket created to verify password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4771</a:t>
                      </a:r>
                      <a:endParaRPr sz="200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&lt; </a:t>
                      </a:r>
                      <a:r>
                        <a:rPr lang="en-US" sz="2000" dirty="0" smtClean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1 </a:t>
                      </a:r>
                      <a:r>
                        <a:rPr lang="en-US" sz="2000" dirty="0">
                          <a:solidFill>
                            <a:srgbClr val="004685"/>
                          </a:solidFill>
                          <a:latin typeface="Garamond" pitchFamily="18" charset="0"/>
                        </a:rPr>
                        <a:t>seconds</a:t>
                      </a:r>
                      <a:endParaRPr sz="2000" dirty="0">
                        <a:solidFill>
                          <a:srgbClr val="004685"/>
                        </a:solidFill>
                        <a:latin typeface="Garamond" pitchFamily="18" charset="0"/>
                      </a:endParaRPr>
                    </a:p>
                  </a:txBody>
                  <a:tcPr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695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1758"/>
            <a:ext cx="8686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4685"/>
                </a:solidFill>
              </a:rPr>
              <a:t>What We are Covering</a:t>
            </a: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5683" y="1117874"/>
            <a:ext cx="7954211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4685"/>
                </a:solidFill>
              </a:rPr>
              <a:t>Typical Information Gathering: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Email address formats / </a:t>
            </a:r>
            <a:r>
              <a:rPr lang="en-US" sz="2800" dirty="0" smtClean="0">
                <a:solidFill>
                  <a:srgbClr val="D7A327"/>
                </a:solidFill>
              </a:rPr>
              <a:t>Email domain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Employee names / </a:t>
            </a:r>
            <a:r>
              <a:rPr lang="en-US" sz="2800" dirty="0" smtClean="0">
                <a:solidFill>
                  <a:srgbClr val="D7A327"/>
                </a:solidFill>
              </a:rPr>
              <a:t>Username formats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SMTP locations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D7A327"/>
                </a:solidFill>
              </a:rPr>
              <a:t>Webmail locations</a:t>
            </a:r>
          </a:p>
          <a:p>
            <a:endParaRPr lang="en-US" dirty="0">
              <a:solidFill>
                <a:srgbClr val="004685"/>
              </a:solidFill>
            </a:endParaRPr>
          </a:p>
          <a:p>
            <a:r>
              <a:rPr lang="en-US" sz="3200" dirty="0" smtClean="0">
                <a:solidFill>
                  <a:srgbClr val="004685"/>
                </a:solidFill>
              </a:rPr>
              <a:t>Advance Info Gathering Attacks Provide: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Internal IP addresses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D7A327"/>
                </a:solidFill>
              </a:rPr>
              <a:t>Active Directory </a:t>
            </a:r>
            <a:r>
              <a:rPr lang="en-US" sz="2800" dirty="0" smtClean="0">
                <a:solidFill>
                  <a:srgbClr val="D7A327"/>
                </a:solidFill>
              </a:rPr>
              <a:t>domain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Valid Emails</a:t>
            </a:r>
            <a:endParaRPr lang="en-US" sz="2800" dirty="0">
              <a:solidFill>
                <a:srgbClr val="004685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D7A327"/>
                </a:solidFill>
              </a:rPr>
              <a:t>Valid Active Directory usernames</a:t>
            </a:r>
          </a:p>
          <a:p>
            <a:endParaRPr lang="en-US" dirty="0" smtClean="0">
              <a:solidFill>
                <a:srgbClr val="D7A327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495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346906"/>
            <a:ext cx="8229600" cy="4977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Timing Analysis – Non-existent domain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2"/>
          <p:cNvGraphicFramePr/>
          <p:nvPr>
            <p:extLst>
              <p:ext uri="{D42A27DB-BD31-4B8C-83A1-F6EECF244321}">
                <p14:modId xmlns:p14="http://schemas.microsoft.com/office/powerpoint/2010/main" val="3227857769"/>
              </p:ext>
            </p:extLst>
          </p:nvPr>
        </p:nvGraphicFramePr>
        <p:xfrm>
          <a:off x="914399" y="1953293"/>
          <a:ext cx="7239001" cy="3990307"/>
        </p:xfrm>
        <a:graphic>
          <a:graphicData uri="http://schemas.openxmlformats.org/drawingml/2006/table">
            <a:tbl>
              <a:tblPr/>
              <a:tblGrid>
                <a:gridCol w="2057400"/>
                <a:gridCol w="2612924"/>
                <a:gridCol w="2568677"/>
              </a:tblGrid>
              <a:tr h="45977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Time </a:t>
                      </a:r>
                      <a:r>
                        <a:rPr lang="en-US" sz="2000" b="1" dirty="0" smtClean="0"/>
                        <a:t>(seconds)</a:t>
                      </a:r>
                      <a:endParaRPr sz="2400" b="1" dirty="0"/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Username</a:t>
                      </a:r>
                      <a:endParaRPr sz="2400" b="1" dirty="0"/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Event ID</a:t>
                      </a:r>
                      <a:endParaRPr sz="2400" b="1" dirty="0"/>
                    </a:p>
                  </a:txBody>
                  <a:tcPr marT="60960" marB="60960" anchor="ctr"/>
                </a:tc>
              </a:tr>
              <a:tr h="50048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2.25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 pitchFamily="18" charset="0"/>
                        </a:rPr>
                        <a:t>doesnt_exist_1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aramond" pitchFamily="18" charset="0"/>
                        </a:rPr>
                        <a:t>4624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</a:tr>
              <a:tr h="50048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0.01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ramond" pitchFamily="18" charset="0"/>
                        </a:rPr>
                        <a:t>administrator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aramond" pitchFamily="18" charset="0"/>
                        </a:rPr>
                        <a:t>4624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</a:tr>
              <a:tr h="50048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0.01</a:t>
                      </a:r>
                      <a:endParaRPr sz="1800" b="1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 pitchFamily="18" charset="0"/>
                        </a:rPr>
                        <a:t>doesnt_exist_2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aramond" pitchFamily="18" charset="0"/>
                        </a:rPr>
                        <a:t>4624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</a:tr>
              <a:tr h="50048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rial" pitchFamily="34" charset="0"/>
                          <a:cs typeface="Arial" pitchFamily="34" charset="0"/>
                        </a:rPr>
                        <a:t>Seems CAS domain lookup caches for</a:t>
                      </a:r>
                      <a:r>
                        <a:rPr lang="en-US" sz="1600" b="1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b="1" dirty="0" smtClean="0">
                          <a:latin typeface="Arial" pitchFamily="34" charset="0"/>
                          <a:cs typeface="Arial" pitchFamily="34" charset="0"/>
                        </a:rPr>
                        <a:t>30 seconds</a:t>
                      </a:r>
                      <a:endParaRPr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800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800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048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2.25</a:t>
                      </a:r>
                      <a:endParaRPr sz="1800" b="1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ramond" pitchFamily="18" charset="0"/>
                        </a:rPr>
                        <a:t>guest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aramond" pitchFamily="18" charset="0"/>
                        </a:rPr>
                        <a:t>4624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</a:tr>
              <a:tr h="50048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0.01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Garamond" pitchFamily="18" charset="0"/>
                        </a:rPr>
                        <a:t>doesnt_exist_3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aramond" pitchFamily="18" charset="0"/>
                        </a:rPr>
                        <a:t>4624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</a:tr>
              <a:tr h="49971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0.01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aramond" pitchFamily="18" charset="0"/>
                        </a:rPr>
                        <a:t>training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Garamond" pitchFamily="18" charset="0"/>
                        </a:rPr>
                        <a:t>4624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96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475184"/>
            <a:ext cx="8229600" cy="4849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Timing Analysis – Existent CORP domain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2179264818"/>
              </p:ext>
            </p:extLst>
          </p:nvPr>
        </p:nvGraphicFramePr>
        <p:xfrm>
          <a:off x="990600" y="2106311"/>
          <a:ext cx="7010400" cy="3532489"/>
        </p:xfrm>
        <a:graphic>
          <a:graphicData uri="http://schemas.openxmlformats.org/drawingml/2006/table">
            <a:tbl>
              <a:tblPr/>
              <a:tblGrid>
                <a:gridCol w="2163704"/>
                <a:gridCol w="2509897"/>
                <a:gridCol w="2336799"/>
              </a:tblGrid>
              <a:tr h="48645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Time </a:t>
                      </a:r>
                      <a:r>
                        <a:rPr lang="en-US" sz="2000" b="1" dirty="0" smtClean="0"/>
                        <a:t>(seconds)</a:t>
                      </a:r>
                      <a:endParaRPr sz="2400" b="1" dirty="0"/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Username</a:t>
                      </a:r>
                      <a:endParaRPr sz="2400" b="1" dirty="0"/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Event ID</a:t>
                      </a:r>
                      <a:endParaRPr sz="2400" b="1" dirty="0"/>
                    </a:p>
                  </a:txBody>
                  <a:tcPr marT="60960" marB="60960" anchor="ctr"/>
                </a:tc>
              </a:tr>
              <a:tr h="5073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15.00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doesnt_exist_1</a:t>
                      </a:r>
                      <a:endParaRPr sz="1800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4768</a:t>
                      </a:r>
                      <a:endParaRPr sz="1800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noFill/>
                  </a:tcPr>
                </a:tc>
              </a:tr>
              <a:tr h="5073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0.02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administrator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4771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</a:tr>
              <a:tr h="50734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15.03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doesnt_exist_2</a:t>
                      </a:r>
                      <a:endParaRPr sz="1800" b="0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4768</a:t>
                      </a:r>
                      <a:endParaRPr sz="1800" b="0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</a:tr>
              <a:tr h="5073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0.01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guest</a:t>
                      </a:r>
                      <a:endParaRPr sz="1800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4771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</a:tr>
              <a:tr h="50734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15.00</a:t>
                      </a:r>
                      <a:endParaRPr sz="1800" b="1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 pitchFamily="18" charset="0"/>
                        </a:rPr>
                        <a:t>doesnt_exist_3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Garamond" pitchFamily="18" charset="0"/>
                        </a:rPr>
                        <a:t>4768</a:t>
                      </a:r>
                      <a:endParaRPr sz="1800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</a:tr>
              <a:tr h="5081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Garamond" pitchFamily="18" charset="0"/>
                        </a:rPr>
                        <a:t>0.07</a:t>
                      </a:r>
                      <a:endParaRPr sz="1800" b="1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Garamond" pitchFamily="18" charset="0"/>
                        </a:rPr>
                        <a:t>training</a:t>
                      </a:r>
                      <a:endParaRPr sz="1800" b="1" dirty="0"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Garamond" pitchFamily="18" charset="0"/>
                        </a:rPr>
                        <a:t>4771</a:t>
                      </a:r>
                      <a:endParaRPr sz="1800" b="1" dirty="0">
                        <a:solidFill>
                          <a:schemeClr val="tx1"/>
                        </a:solidFill>
                        <a:latin typeface="Garamond" pitchFamily="18" charset="0"/>
                      </a:endParaRPr>
                    </a:p>
                  </a:txBody>
                  <a:tcPr marT="60960" marB="60960" anchor="ctr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9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23872"/>
            <a:ext cx="8229600" cy="4900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/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Vulnerable paths :</a:t>
            </a:r>
          </a:p>
          <a:p>
            <a:pPr marL="0" lvl="1" algn="l">
              <a:spcBef>
                <a:spcPts val="0"/>
              </a:spcBef>
            </a:pPr>
            <a:endParaRPr lang="en-US" sz="8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Form based authentication</a:t>
            </a:r>
          </a:p>
          <a:p>
            <a:pPr lvl="2" algn="l"/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SEEN ON :</a:t>
            </a:r>
            <a:r>
              <a:rPr lang="en-US" sz="18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OWA (2007, 2010, 2013)/Forefront TMG, 2013</a:t>
            </a:r>
          </a:p>
          <a:p>
            <a:pPr lvl="2" algn="l"/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TOOL :          </a:t>
            </a:r>
            <a:r>
              <a:rPr lang="en-US" sz="18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Metasploit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sz="18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owa_login</a:t>
            </a:r>
            <a:r>
              <a:rPr lang="en-US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</a:br>
            <a:endParaRPr lang="en-US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HTTP NTLM support on IIS file paths</a:t>
            </a:r>
          </a:p>
          <a:p>
            <a:pPr lvl="2" algn="l"/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SEEN ON :</a:t>
            </a:r>
            <a:r>
              <a:rPr lang="en-US" sz="18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CAS (2010, 2013)/Forefront TMG, 2013</a:t>
            </a:r>
          </a:p>
          <a:p>
            <a:pPr lvl="3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/</a:t>
            </a:r>
            <a:r>
              <a:rPr lang="en-US" sz="28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</a:t>
            </a: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Autodiscover.xml</a:t>
            </a:r>
            <a:endParaRPr lang="en-US" sz="24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lvl="3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/EWS/</a:t>
            </a:r>
            <a:r>
              <a:rPr lang="en-US" sz="28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Exchange.asmx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5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Timing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7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6000" b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DEMO</a:t>
            </a:r>
            <a:endParaRPr lang="en-US" sz="6000" b="1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78" y="6329126"/>
            <a:ext cx="72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B4 B5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8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58469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Identify Weak Passwords </a:t>
            </a:r>
          </a:p>
          <a:p>
            <a:r>
              <a:rPr lang="en-US" sz="3600" dirty="0">
                <a:solidFill>
                  <a:srgbClr val="004685"/>
                </a:solidFill>
              </a:rPr>
              <a:t>v</a:t>
            </a:r>
            <a:r>
              <a:rPr lang="en-US" sz="3600" dirty="0" smtClean="0">
                <a:solidFill>
                  <a:srgbClr val="004685"/>
                </a:solidFill>
              </a:rPr>
              <a:t>ia </a:t>
            </a:r>
            <a:r>
              <a:rPr lang="en-US" sz="3600" dirty="0">
                <a:solidFill>
                  <a:srgbClr val="004685"/>
                </a:solidFill>
              </a:rPr>
              <a:t>b</a:t>
            </a:r>
            <a:r>
              <a:rPr lang="en-US" sz="3600" dirty="0" smtClean="0">
                <a:solidFill>
                  <a:srgbClr val="004685"/>
                </a:solidFill>
              </a:rPr>
              <a:t>rute-force password guessing</a:t>
            </a:r>
            <a:endParaRPr lang="en-US" sz="36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Brute-force Password </a:t>
            </a:r>
            <a:r>
              <a:rPr lang="en-US" sz="4000" dirty="0">
                <a:solidFill>
                  <a:srgbClr val="004685"/>
                </a:solidFill>
              </a:rPr>
              <a:t>G</a:t>
            </a:r>
            <a:r>
              <a:rPr lang="en-US" sz="4000" dirty="0" smtClean="0">
                <a:solidFill>
                  <a:srgbClr val="004685"/>
                </a:solidFill>
              </a:rPr>
              <a:t>uessing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439" y="956914"/>
            <a:ext cx="7545655" cy="4483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4685"/>
                </a:solidFill>
              </a:rPr>
              <a:t>Typical AD Password Policy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Password complexity: enabled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Max password age: 90 days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Min password length: 8 characters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Account lockout threshold: 5 attempts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Lockout reset: 30-60 minutes</a:t>
            </a:r>
          </a:p>
        </p:txBody>
      </p:sp>
    </p:spTree>
    <p:extLst>
      <p:ext uri="{BB962C8B-B14F-4D97-AF65-F5344CB8AC3E}">
        <p14:creationId xmlns:p14="http://schemas.microsoft.com/office/powerpoint/2010/main" val="125974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OWA Two-factor Authentication Bypass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189" y="4568995"/>
            <a:ext cx="6111342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IIS file paths NOT protected: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</a:t>
            </a: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Autodiscover.xml</a:t>
            </a:r>
            <a:endParaRPr lang="en-US" sz="2800" dirty="0">
              <a:solidFill>
                <a:srgbClr val="0046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/EWS/</a:t>
            </a:r>
            <a:r>
              <a:rPr lang="en-US" sz="28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Exchange.asmx</a:t>
            </a:r>
            <a:endParaRPr lang="en-US" sz="3200" dirty="0" smtClean="0">
              <a:solidFill>
                <a:srgbClr val="004685"/>
              </a:solidFill>
            </a:endParaRPr>
          </a:p>
        </p:txBody>
      </p:sp>
      <p:pic>
        <p:nvPicPr>
          <p:cNvPr id="2" name="Picture 1" descr="two-fac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88" y="891997"/>
            <a:ext cx="7371683" cy="38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4439" y="956914"/>
            <a:ext cx="6173485" cy="3744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4685"/>
                </a:solidFill>
              </a:rPr>
              <a:t>Password Analysis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Season – Fall2015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Month – October15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Company name – Acme2015</a:t>
            </a:r>
          </a:p>
          <a:p>
            <a:pPr marL="971550" lvl="1" indent="-5143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Dictionary words – Password1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Brute-force Password </a:t>
            </a:r>
            <a:r>
              <a:rPr lang="en-US" sz="4000" dirty="0">
                <a:solidFill>
                  <a:srgbClr val="004685"/>
                </a:solidFill>
              </a:rPr>
              <a:t>G</a:t>
            </a:r>
            <a:r>
              <a:rPr lang="en-US" sz="4000" dirty="0" smtClean="0">
                <a:solidFill>
                  <a:srgbClr val="004685"/>
                </a:solidFill>
              </a:rPr>
              <a:t>uessing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6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Brute-force Password </a:t>
            </a:r>
            <a:r>
              <a:rPr lang="en-US" sz="4000" dirty="0">
                <a:solidFill>
                  <a:srgbClr val="004685"/>
                </a:solidFill>
              </a:rPr>
              <a:t>G</a:t>
            </a:r>
            <a:r>
              <a:rPr lang="en-US" sz="4000" dirty="0" smtClean="0">
                <a:solidFill>
                  <a:srgbClr val="004685"/>
                </a:solidFill>
              </a:rPr>
              <a:t>uessing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7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60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DEMO</a:t>
            </a:r>
            <a:endParaRPr lang="en-US" sz="6000" b="1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78" y="631629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4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70764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OWA Information Extraction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3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1758"/>
            <a:ext cx="86867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4685"/>
                </a:solidFill>
              </a:rPr>
              <a:t>What We are Covering</a:t>
            </a:r>
            <a:endParaRPr lang="en-US" dirty="0">
              <a:solidFill>
                <a:srgbClr val="00468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5683" y="1531187"/>
            <a:ext cx="7954211" cy="249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4685"/>
                </a:solidFill>
              </a:rPr>
              <a:t>Attacks being discussed: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Brute-force Password Guessing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Email Phishing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Outlook SMB Email Client Attack</a:t>
            </a:r>
            <a:endParaRPr lang="en-US" sz="3200" dirty="0" smtClean="0">
              <a:solidFill>
                <a:srgbClr val="D7A327"/>
              </a:solidFill>
            </a:endParaRPr>
          </a:p>
          <a:p>
            <a:endParaRPr lang="en-US" sz="3200" dirty="0" smtClean="0">
              <a:solidFill>
                <a:srgbClr val="D7A327"/>
              </a:solidFill>
            </a:endParaRPr>
          </a:p>
          <a:p>
            <a:r>
              <a:rPr lang="en-US" sz="3200" dirty="0" smtClean="0">
                <a:solidFill>
                  <a:srgbClr val="D7A327"/>
                </a:solidFill>
              </a:rPr>
              <a:t>End game valid AD credentials!</a:t>
            </a:r>
            <a:endParaRPr lang="en-US" sz="3200" dirty="0">
              <a:solidFill>
                <a:srgbClr val="D7A327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133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Mailbox Keyword Search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4439" y="687526"/>
            <a:ext cx="7327647" cy="6247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solidFill>
                  <a:srgbClr val="004685"/>
                </a:solidFill>
              </a:rPr>
              <a:t>Mailboxes are commonly used as storage: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Helpdesk tickets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Active Directory default passwords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Application / Database passwords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VPN documentation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Wireless passwords / documentation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Sensitive documents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>
                <a:solidFill>
                  <a:srgbClr val="004685"/>
                </a:solidFill>
              </a:rPr>
              <a:t>IP, PII, SSN, CC, </a:t>
            </a:r>
            <a:r>
              <a:rPr lang="en-US" sz="3200" dirty="0" err="1" smtClean="0">
                <a:solidFill>
                  <a:srgbClr val="004685"/>
                </a:solidFill>
              </a:rPr>
              <a:t>etc</a:t>
            </a:r>
            <a:endParaRPr lang="en-US" sz="3200" dirty="0" smtClean="0">
              <a:solidFill>
                <a:srgbClr val="004685"/>
              </a:solidFill>
            </a:endParaRP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9297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Extract Global Address List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4" name="Picture 3" descr="ga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6" y="871982"/>
            <a:ext cx="6422968" cy="31042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2188" y="4157585"/>
            <a:ext cx="805861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4685"/>
                </a:solidFill>
              </a:rPr>
              <a:t>Doesn’t require </a:t>
            </a:r>
            <a:r>
              <a:rPr lang="en-US" sz="2800" dirty="0" smtClean="0">
                <a:solidFill>
                  <a:srgbClr val="004685"/>
                </a:solidFill>
              </a:rPr>
              <a:t>mailbox permissions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/EWS/</a:t>
            </a:r>
            <a:r>
              <a:rPr lang="en-US" sz="2400" dirty="0" err="1" smtClean="0">
                <a:solidFill>
                  <a:srgbClr val="004685"/>
                </a:solidFill>
              </a:rPr>
              <a:t>Exchange.asmx</a:t>
            </a:r>
            <a:endParaRPr lang="en-US" sz="2400" dirty="0">
              <a:solidFill>
                <a:srgbClr val="004685"/>
              </a:solidFill>
            </a:endParaRPr>
          </a:p>
          <a:p>
            <a:pPr lvl="1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Provides</a:t>
            </a:r>
            <a:r>
              <a:rPr lang="en-US" sz="2800" dirty="0">
                <a:solidFill>
                  <a:srgbClr val="004685"/>
                </a:solidFill>
              </a:rPr>
              <a:t>: employee name, job title, email, phone #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4685"/>
                </a:solidFill>
              </a:rPr>
              <a:t>Use information to continue </a:t>
            </a:r>
            <a:r>
              <a:rPr lang="en-US" sz="2800" dirty="0" smtClean="0">
                <a:solidFill>
                  <a:srgbClr val="004685"/>
                </a:solidFill>
              </a:rPr>
              <a:t>brute</a:t>
            </a:r>
            <a:r>
              <a:rPr lang="en-US" sz="2800" dirty="0">
                <a:solidFill>
                  <a:srgbClr val="004685"/>
                </a:solidFill>
              </a:rPr>
              <a:t>-</a:t>
            </a:r>
            <a:r>
              <a:rPr lang="en-US" sz="2800" dirty="0" smtClean="0">
                <a:solidFill>
                  <a:srgbClr val="004685"/>
                </a:solidFill>
              </a:rPr>
              <a:t>force</a:t>
            </a:r>
            <a:endParaRPr lang="en-US" sz="2800" dirty="0">
              <a:solidFill>
                <a:srgbClr val="004685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9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rgbClr val="004685"/>
                </a:solidFill>
              </a:rPr>
              <a:t>Autodiscover</a:t>
            </a:r>
            <a:r>
              <a:rPr lang="en-US" sz="4000" dirty="0" smtClean="0">
                <a:solidFill>
                  <a:srgbClr val="004685"/>
                </a:solidFill>
              </a:rPr>
              <a:t> Configuration Enumeration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321251"/>
            <a:ext cx="8229600" cy="4804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SEEN ON : CAS 2007 SP2, 2010, 2013</a:t>
            </a:r>
            <a:br>
              <a:rPr lang="en-US" sz="2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r>
              <a:rPr lang="en-US" sz="28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Autodiscover</a:t>
            </a:r>
            <a:r>
              <a:rPr lang="en-US" sz="2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Issues :</a:t>
            </a:r>
          </a:p>
          <a:p>
            <a:pPr marL="914400" lvl="1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No exchange permissions required</a:t>
            </a:r>
          </a:p>
          <a:p>
            <a:pPr marL="914400" lvl="1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XML SOAP parameter injection</a:t>
            </a:r>
          </a:p>
          <a:p>
            <a:pPr lvl="2" algn="l">
              <a:lnSpc>
                <a:spcPct val="200000"/>
              </a:lnSpc>
            </a:pPr>
            <a:r>
              <a:rPr lang="en-US" sz="20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Allows validation &amp; enumeration of other users’ </a:t>
            </a:r>
            <a:r>
              <a:rPr lang="en-US" sz="20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configs</a:t>
            </a:r>
            <a:endParaRPr lang="en-US" sz="20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0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rgbClr val="004685"/>
                </a:solidFill>
              </a:rPr>
              <a:t>Autodiscover</a:t>
            </a:r>
            <a:r>
              <a:rPr lang="en-US" sz="4000" dirty="0" smtClean="0">
                <a:solidFill>
                  <a:srgbClr val="004685"/>
                </a:solidFill>
              </a:rPr>
              <a:t> XML SOAP Injection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303631"/>
            <a:ext cx="96774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&lt;?xml version="1.0" encoding="utf-8"?&gt;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xmlns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="http://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schemas.microsoft.com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/exchange/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/.....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&lt;Request&gt;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b="1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b="1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EMailAddress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0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joe.johnson@example.com</a:t>
            </a:r>
            <a:r>
              <a:rPr lang="en-US" sz="2000" b="1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2000" b="1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EMailAddress</a:t>
            </a:r>
            <a:r>
              <a:rPr lang="en-US" sz="2000" b="1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AcceptableResponseSchema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&gt;http://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schemas.microsoft.com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/.....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&lt;/Request&gt;</a:t>
            </a: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sz="2000" dirty="0" err="1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Autodiscover</a:t>
            </a:r>
            <a:r>
              <a:rPr lang="en-US" sz="2000" dirty="0" smtClean="0">
                <a:solidFill>
                  <a:srgbClr val="0046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4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1317" y="-186086"/>
            <a:ext cx="90926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 smtClean="0">
                <a:solidFill>
                  <a:srgbClr val="004685"/>
                </a:solidFill>
              </a:rPr>
              <a:t>Autodiscover</a:t>
            </a:r>
            <a:r>
              <a:rPr lang="en-US" sz="4000" dirty="0" smtClean="0">
                <a:solidFill>
                  <a:srgbClr val="004685"/>
                </a:solidFill>
              </a:rPr>
              <a:t> Configuration Enumeration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2" name="Picture 1" descr="autodiscover_revea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" y="958927"/>
            <a:ext cx="9054196" cy="456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6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rgbClr val="004685"/>
                </a:solidFill>
              </a:rPr>
              <a:t>Autodiscover</a:t>
            </a:r>
            <a:r>
              <a:rPr lang="en-US" sz="4000" dirty="0">
                <a:solidFill>
                  <a:srgbClr val="004685"/>
                </a:solidFill>
              </a:rPr>
              <a:t> Configuration Enumeration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7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6000" b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DEMO</a:t>
            </a:r>
            <a:endParaRPr lang="en-US" sz="6000" b="1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007" y="6285565"/>
            <a:ext cx="87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7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80696"/>
            <a:ext cx="9144000" cy="1737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Other Attack Vectors</a:t>
            </a:r>
          </a:p>
        </p:txBody>
      </p:sp>
    </p:spTree>
    <p:extLst>
      <p:ext uri="{BB962C8B-B14F-4D97-AF65-F5344CB8AC3E}">
        <p14:creationId xmlns:p14="http://schemas.microsoft.com/office/powerpoint/2010/main" val="87304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8617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Email Phishing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543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Email Phishing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2" name="Picture 1" descr="survey_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2" y="928556"/>
            <a:ext cx="9041367" cy="2738375"/>
          </a:xfrm>
          <a:prstGeom prst="rect">
            <a:avLst/>
          </a:prstGeom>
        </p:spPr>
      </p:pic>
      <p:pic>
        <p:nvPicPr>
          <p:cNvPr id="3" name="Picture 2" descr="survey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3" y="3801813"/>
            <a:ext cx="5644840" cy="281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5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Phishing Email Sent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6193" y="767183"/>
            <a:ext cx="837293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Typical Domains </a:t>
            </a:r>
            <a:r>
              <a:rPr lang="en-US" sz="2400" dirty="0">
                <a:solidFill>
                  <a:srgbClr val="004685"/>
                </a:solidFill>
              </a:rPr>
              <a:t>U</a:t>
            </a:r>
            <a:r>
              <a:rPr lang="en-US" sz="2400" dirty="0" smtClean="0">
                <a:solidFill>
                  <a:srgbClr val="004685"/>
                </a:solidFill>
              </a:rPr>
              <a:t>sed: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Survey web site i.e. rapid7-survey.com	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Domain closely matching actual domain i.e. rap1d7.com</a:t>
            </a:r>
            <a:br>
              <a:rPr lang="en-US" sz="2400" dirty="0" smtClean="0">
                <a:solidFill>
                  <a:srgbClr val="004685"/>
                </a:solidFill>
              </a:rPr>
            </a:br>
            <a:endParaRPr lang="en-US" sz="2400" dirty="0" smtClean="0">
              <a:solidFill>
                <a:srgbClr val="004685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Sent from Trusted User:  Human resources or IT</a:t>
            </a:r>
          </a:p>
          <a:p>
            <a:endParaRPr lang="en-US" sz="2000" dirty="0" smtClean="0">
              <a:solidFill>
                <a:srgbClr val="004685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Email HTML URL displays as:</a:t>
            </a:r>
            <a:endParaRPr lang="en-US" sz="2400" dirty="0">
              <a:solidFill>
                <a:srgbClr val="00468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</a:rPr>
              <a:t>	   https://rapid7-surveyviews.com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</a:rPr>
              <a:t>	But is really:</a:t>
            </a:r>
            <a:endParaRPr lang="en-US" sz="2000" dirty="0">
              <a:solidFill>
                <a:srgbClr val="004685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4685"/>
                </a:solidFill>
              </a:rPr>
              <a:t>	    http://rapid7</a:t>
            </a:r>
            <a:r>
              <a:rPr lang="en-US" sz="2000" dirty="0">
                <a:solidFill>
                  <a:srgbClr val="004685"/>
                </a:solidFill>
              </a:rPr>
              <a:t>-</a:t>
            </a:r>
            <a:r>
              <a:rPr lang="en-US" sz="2000" dirty="0" smtClean="0">
                <a:solidFill>
                  <a:srgbClr val="004685"/>
                </a:solidFill>
              </a:rPr>
              <a:t>surveyviews.com/index.php?u=</a:t>
            </a:r>
            <a:r>
              <a:rPr lang="en-US" sz="2000" dirty="0" smtClean="0">
                <a:solidFill>
                  <a:srgbClr val="FF0000"/>
                </a:solidFill>
              </a:rPr>
              <a:t>bmF0ZUByYXBpZDcuY29t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Base64 in email for tracking purposes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Referral URLs being tracked on phishing web server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7304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241640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Locate Email Domain &amp; Employee Names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7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Phishing Web Server Logic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2" name="Picture 1" descr="login_incorr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64" y="1303262"/>
            <a:ext cx="4144892" cy="1839520"/>
          </a:xfrm>
          <a:prstGeom prst="rect">
            <a:avLst/>
          </a:prstGeom>
        </p:spPr>
      </p:pic>
      <p:pic>
        <p:nvPicPr>
          <p:cNvPr id="3" name="Picture 2" descr="server_bus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18" y="3335189"/>
            <a:ext cx="4187588" cy="1747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390" y="849970"/>
            <a:ext cx="4191898" cy="5139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Logging: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Source IP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OS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Web browser version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Username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solidFill>
                  <a:srgbClr val="004685"/>
                </a:solidFill>
              </a:rPr>
              <a:t>P</a:t>
            </a:r>
            <a:r>
              <a:rPr lang="en-US" sz="2400" dirty="0" smtClean="0">
                <a:solidFill>
                  <a:srgbClr val="004685"/>
                </a:solidFill>
              </a:rPr>
              <a:t>assword</a:t>
            </a:r>
          </a:p>
          <a:p>
            <a:pPr marL="1257300" lvl="2" indent="-342900">
              <a:buFont typeface="Arial"/>
              <a:buChar char="•"/>
            </a:pPr>
            <a:endParaRPr lang="en-US" sz="2000" dirty="0" smtClean="0">
              <a:solidFill>
                <a:srgbClr val="004685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Cookies </a:t>
            </a:r>
            <a:r>
              <a:rPr lang="en-US" sz="2400" dirty="0">
                <a:solidFill>
                  <a:srgbClr val="004685"/>
                </a:solidFill>
              </a:rPr>
              <a:t>T</a:t>
            </a:r>
            <a:r>
              <a:rPr lang="en-US" sz="2400" dirty="0" smtClean="0">
                <a:solidFill>
                  <a:srgbClr val="004685"/>
                </a:solidFill>
              </a:rPr>
              <a:t>racking: 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Session cookie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First time visit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>
                <a:solidFill>
                  <a:srgbClr val="004685"/>
                </a:solidFill>
              </a:rPr>
              <a:t>L</a:t>
            </a:r>
            <a:r>
              <a:rPr lang="en-US" sz="2400" dirty="0" smtClean="0">
                <a:solidFill>
                  <a:srgbClr val="004685"/>
                </a:solidFill>
              </a:rPr>
              <a:t>ogon attempts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Survey completion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Visits after completion</a:t>
            </a:r>
            <a:r>
              <a:rPr lang="en-US" sz="2000" dirty="0" smtClean="0">
                <a:solidFill>
                  <a:srgbClr val="004685"/>
                </a:solidFill>
              </a:rPr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236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55903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SMB Email Client Attack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0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2389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SMB Email Client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706" y="1155389"/>
            <a:ext cx="8751114" cy="5227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Checks Outlook client configuration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Embedded HTML image source tags in email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Outlook client processes UNC path and tries to connect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Check firewall SMB egress ports 139 and 445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Allows for offline brute-forcing hash or hash passing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Targets include: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Outside sales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800" dirty="0" smtClean="0">
                <a:solidFill>
                  <a:srgbClr val="004685"/>
                </a:solidFill>
              </a:rPr>
              <a:t>IT staff / administrators</a:t>
            </a:r>
          </a:p>
        </p:txBody>
      </p:sp>
    </p:spTree>
    <p:extLst>
      <p:ext uri="{BB962C8B-B14F-4D97-AF65-F5344CB8AC3E}">
        <p14:creationId xmlns:p14="http://schemas.microsoft.com/office/powerpoint/2010/main" val="294363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SMB Email Client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804" y="1001505"/>
            <a:ext cx="9054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4685"/>
                </a:solidFill>
              </a:rPr>
              <a:t>&lt;</a:t>
            </a:r>
            <a:r>
              <a:rPr lang="en-US" sz="2800" dirty="0" err="1">
                <a:solidFill>
                  <a:srgbClr val="004685"/>
                </a:solidFill>
              </a:rPr>
              <a:t>img</a:t>
            </a:r>
            <a:r>
              <a:rPr lang="en-US" sz="2800" dirty="0">
                <a:solidFill>
                  <a:srgbClr val="004685"/>
                </a:solidFill>
              </a:rPr>
              <a:t> </a:t>
            </a:r>
            <a:r>
              <a:rPr lang="en-US" sz="2800" dirty="0" err="1">
                <a:solidFill>
                  <a:srgbClr val="004685"/>
                </a:solidFill>
              </a:rPr>
              <a:t>src</a:t>
            </a:r>
            <a:r>
              <a:rPr lang="en-US" sz="2800" dirty="0" smtClean="0">
                <a:solidFill>
                  <a:srgbClr val="004685"/>
                </a:solidFill>
              </a:rPr>
              <a:t>=“</a:t>
            </a:r>
            <a:r>
              <a:rPr lang="en-US" sz="2800" dirty="0" smtClean="0">
                <a:solidFill>
                  <a:srgbClr val="FF0000"/>
                </a:solidFill>
              </a:rPr>
              <a:t>\\evilsmb.r7.com\</a:t>
            </a:r>
            <a:r>
              <a:rPr lang="en-US" sz="2800" dirty="0">
                <a:solidFill>
                  <a:srgbClr val="FF0000"/>
                </a:solidFill>
              </a:rPr>
              <a:t>images\</a:t>
            </a:r>
            <a:r>
              <a:rPr lang="en-US" sz="2800" dirty="0" err="1" smtClean="0">
                <a:solidFill>
                  <a:srgbClr val="FF0000"/>
                </a:solidFill>
              </a:rPr>
              <a:t>logo.gif</a:t>
            </a:r>
            <a:r>
              <a:rPr lang="en-US" sz="2800" dirty="0" smtClean="0">
                <a:solidFill>
                  <a:srgbClr val="004685"/>
                </a:solidFill>
              </a:rPr>
              <a:t> “&gt;</a:t>
            </a:r>
            <a:endParaRPr lang="en-US" sz="2800" dirty="0">
              <a:solidFill>
                <a:srgbClr val="004685"/>
              </a:solidFill>
            </a:endParaRPr>
          </a:p>
          <a:p>
            <a:r>
              <a:rPr lang="en-US" sz="2800" dirty="0" smtClean="0">
                <a:solidFill>
                  <a:srgbClr val="004685"/>
                </a:solidFill>
              </a:rPr>
              <a:t>&lt;</a:t>
            </a:r>
            <a:r>
              <a:rPr lang="en-US" sz="2800" dirty="0" err="1">
                <a:solidFill>
                  <a:srgbClr val="004685"/>
                </a:solidFill>
              </a:rPr>
              <a:t>img</a:t>
            </a:r>
            <a:r>
              <a:rPr lang="en-US" sz="2800" dirty="0">
                <a:solidFill>
                  <a:srgbClr val="004685"/>
                </a:solidFill>
              </a:rPr>
              <a:t> </a:t>
            </a:r>
            <a:r>
              <a:rPr lang="en-US" sz="2800" dirty="0" err="1">
                <a:solidFill>
                  <a:srgbClr val="004685"/>
                </a:solidFill>
              </a:rPr>
              <a:t>src</a:t>
            </a:r>
            <a:r>
              <a:rPr lang="en-US" sz="2800" dirty="0" smtClean="0">
                <a:solidFill>
                  <a:srgbClr val="004685"/>
                </a:solidFill>
              </a:rPr>
              <a:t>=“</a:t>
            </a:r>
            <a:r>
              <a:rPr lang="en-US" sz="2800" dirty="0" smtClean="0">
                <a:solidFill>
                  <a:srgbClr val="FF0000"/>
                </a:solidFill>
              </a:rPr>
              <a:t>file</a:t>
            </a:r>
            <a:r>
              <a:rPr lang="en-US" sz="2800" dirty="0">
                <a:solidFill>
                  <a:srgbClr val="FF0000"/>
                </a:solidFill>
              </a:rPr>
              <a:t>:/</a:t>
            </a:r>
            <a:r>
              <a:rPr lang="en-US" sz="2800" dirty="0" smtClean="0">
                <a:solidFill>
                  <a:srgbClr val="FF0000"/>
                </a:solidFill>
              </a:rPr>
              <a:t>/evilsmb.r7.com/</a:t>
            </a:r>
            <a:r>
              <a:rPr lang="en-US" sz="2800" dirty="0">
                <a:solidFill>
                  <a:srgbClr val="FF0000"/>
                </a:solidFill>
              </a:rPr>
              <a:t>images/</a:t>
            </a:r>
            <a:r>
              <a:rPr lang="en-US" sz="2800" dirty="0" err="1" smtClean="0">
                <a:solidFill>
                  <a:srgbClr val="FF0000"/>
                </a:solidFill>
              </a:rPr>
              <a:t>logo.gif</a:t>
            </a:r>
            <a:r>
              <a:rPr lang="en-US" sz="2800" dirty="0" smtClean="0"/>
              <a:t>”</a:t>
            </a:r>
            <a:r>
              <a:rPr lang="en-US" sz="2800" dirty="0" smtClean="0">
                <a:solidFill>
                  <a:srgbClr val="004685"/>
                </a:solidFill>
              </a:rPr>
              <a:t> &gt;</a:t>
            </a:r>
          </a:p>
        </p:txBody>
      </p:sp>
      <p:pic>
        <p:nvPicPr>
          <p:cNvPr id="4" name="Picture 3" descr="smb_e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8" y="2083699"/>
            <a:ext cx="6856018" cy="2822090"/>
          </a:xfrm>
          <a:prstGeom prst="rect">
            <a:avLst/>
          </a:prstGeom>
        </p:spPr>
      </p:pic>
      <p:pic>
        <p:nvPicPr>
          <p:cNvPr id="5" name="Picture 4" descr="smb_h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40794"/>
            <a:ext cx="9186785" cy="19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6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SMB Email Client Attack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7400"/>
            <a:ext cx="8229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60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STORY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The snow day..</a:t>
            </a:r>
            <a:endParaRPr lang="en-US" sz="2400" b="1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78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885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Reuse AD credentials on Services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338" y="927155"/>
            <a:ext cx="8643661" cy="368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Web applications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Service desk portal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Exchange Control Panel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Citrix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VPN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Wireless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 smtClean="0">
                <a:solidFill>
                  <a:srgbClr val="004685"/>
                </a:solidFill>
              </a:rPr>
              <a:t>Dropbox</a:t>
            </a:r>
            <a:endParaRPr lang="en-US" sz="2400" dirty="0" smtClean="0">
              <a:solidFill>
                <a:srgbClr val="004685"/>
              </a:solidFill>
            </a:endParaRPr>
          </a:p>
          <a:p>
            <a:endParaRPr lang="en-US" sz="2400" dirty="0" smtClean="0">
              <a:solidFill>
                <a:srgbClr val="004685"/>
              </a:solidFill>
            </a:endParaRPr>
          </a:p>
        </p:txBody>
      </p:sp>
      <p:pic>
        <p:nvPicPr>
          <p:cNvPr id="7" name="Picture 6" descr="vpn_access_ticket_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7406"/>
            <a:ext cx="4845053" cy="2604019"/>
          </a:xfrm>
          <a:prstGeom prst="rect">
            <a:avLst/>
          </a:prstGeom>
        </p:spPr>
      </p:pic>
      <p:pic>
        <p:nvPicPr>
          <p:cNvPr id="5" name="Picture 4" descr="vpn_status_p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765" y="2937539"/>
            <a:ext cx="4839136" cy="37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7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1408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Reusing gathered info on Internal Network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338" y="1093159"/>
            <a:ext cx="86436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SMB email client attack IT admins over VPN</a:t>
            </a:r>
            <a:br>
              <a:rPr lang="en-US" sz="2400" dirty="0" smtClean="0">
                <a:solidFill>
                  <a:srgbClr val="004685"/>
                </a:solidFill>
              </a:rPr>
            </a:br>
            <a:endParaRPr lang="en-US" sz="2400" dirty="0" smtClean="0">
              <a:solidFill>
                <a:srgbClr val="004685"/>
              </a:solidFill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Domain controller locations / user credentials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>
                <a:solidFill>
                  <a:srgbClr val="004685"/>
                </a:solidFill>
              </a:rPr>
              <a:t>Gather password policy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>
                <a:solidFill>
                  <a:srgbClr val="004685"/>
                </a:solidFill>
              </a:rPr>
              <a:t>Gather all domain users / domain admins / groups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Brute domain admins for weak passwords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Locate accounts whose passwords don</a:t>
            </a:r>
            <a:r>
              <a:rPr lang="fr-FR" sz="2400" dirty="0" smtClean="0">
                <a:solidFill>
                  <a:srgbClr val="004685"/>
                </a:solidFill>
              </a:rPr>
              <a:t>’</a:t>
            </a:r>
            <a:r>
              <a:rPr lang="en-US" sz="2400" dirty="0" smtClean="0">
                <a:solidFill>
                  <a:srgbClr val="004685"/>
                </a:solidFill>
              </a:rPr>
              <a:t>t expire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>
                <a:solidFill>
                  <a:srgbClr val="004685"/>
                </a:solidFill>
              </a:rPr>
              <a:t>Gather member workstations / servers / printers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sz="2400" dirty="0" smtClean="0">
                <a:solidFill>
                  <a:srgbClr val="004685"/>
                </a:solidFill>
              </a:rPr>
              <a:t>Access DC </a:t>
            </a:r>
            <a:r>
              <a:rPr lang="en-US" sz="2400" dirty="0" err="1" smtClean="0">
                <a:solidFill>
                  <a:srgbClr val="004685"/>
                </a:solidFill>
              </a:rPr>
              <a:t>netlogon</a:t>
            </a:r>
            <a:r>
              <a:rPr lang="en-US" sz="2400" dirty="0" smtClean="0">
                <a:solidFill>
                  <a:srgbClr val="004685"/>
                </a:solidFill>
              </a:rPr>
              <a:t> and SYSVOL folders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Search for passwords in scripts</a:t>
            </a:r>
          </a:p>
          <a:p>
            <a:pPr marL="1714500" lvl="3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Search for group policies i.e. </a:t>
            </a:r>
            <a:r>
              <a:rPr lang="en-US" sz="2400" dirty="0" err="1" smtClean="0">
                <a:solidFill>
                  <a:srgbClr val="004685"/>
                </a:solidFill>
              </a:rPr>
              <a:t>groups.xml</a:t>
            </a:r>
            <a:r>
              <a:rPr lang="en-US" sz="2400" dirty="0" smtClean="0">
                <a:solidFill>
                  <a:srgbClr val="004685"/>
                </a:solidFill>
              </a:rPr>
              <a:t/>
            </a:r>
            <a:br>
              <a:rPr lang="en-US" sz="2400" dirty="0" smtClean="0">
                <a:solidFill>
                  <a:srgbClr val="004685"/>
                </a:solidFill>
              </a:rPr>
            </a:br>
            <a:endParaRPr lang="en-US" sz="2400" dirty="0" smtClean="0">
              <a:solidFill>
                <a:srgbClr val="004685"/>
              </a:solidFill>
            </a:endParaRPr>
          </a:p>
          <a:p>
            <a:pPr marL="914400" lvl="1" indent="-457200"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</a:rPr>
              <a:t>CAS locations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>
                <a:solidFill>
                  <a:srgbClr val="004685"/>
                </a:solidFill>
              </a:rPr>
              <a:t>Contains passwords – </a:t>
            </a:r>
            <a:r>
              <a:rPr lang="en-US" sz="2400" dirty="0" err="1" smtClean="0">
                <a:solidFill>
                  <a:srgbClr val="004685"/>
                </a:solidFill>
              </a:rPr>
              <a:t>Mimikatz</a:t>
            </a:r>
            <a:r>
              <a:rPr lang="en-US" sz="2400" dirty="0" smtClean="0">
                <a:solidFill>
                  <a:srgbClr val="004685"/>
                </a:solidFill>
              </a:rPr>
              <a:t> / Kiwi</a:t>
            </a:r>
          </a:p>
        </p:txBody>
      </p:sp>
    </p:spTree>
    <p:extLst>
      <p:ext uri="{BB962C8B-B14F-4D97-AF65-F5344CB8AC3E}">
        <p14:creationId xmlns:p14="http://schemas.microsoft.com/office/powerpoint/2010/main" val="259249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26744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Remediation &amp; Reduce Risk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8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Remediation &amp; Reduce Risk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7988" y="931258"/>
            <a:ext cx="8548886" cy="5035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Educate users about: social sites and phishing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Monitor DNS for newly created domains being processed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Scrub metadata in office documents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Disable front and backend SMTP verify commands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Create email aliases and unique user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IDs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Outlook mail clients - disable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HTML image processing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Audit email for sensitive documents and passwords being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stored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endParaRPr lang="en-US" sz="24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96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Remediation &amp; Reduce Risk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7988" y="931258"/>
            <a:ext cx="8686800" cy="5035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Block firewall ports 139 and 445 outbound to the Internet and internally were appropriate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Disable VPN split tunneling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Network segmentation </a:t>
            </a: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VPN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&amp; limit connection durations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Apply two-factor </a:t>
            </a:r>
            <a:r>
              <a:rPr lang="en-US" sz="24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auth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where possible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Readjust </a:t>
            </a: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organization password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policy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Passwords should use pass phrases vs. random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strings</a:t>
            </a: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Audit Active Directory for weak passwords and accounts that do not 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expire</a:t>
            </a: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endParaRPr lang="en-US" sz="2400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endParaRPr lang="en-US" sz="24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09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pid7_-_Google_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99" y="956914"/>
            <a:ext cx="7474345" cy="3139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599" y="4212653"/>
            <a:ext cx="463460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4685"/>
                </a:solidFill>
              </a:rPr>
              <a:t>Search online databases: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4685"/>
                </a:solidFill>
              </a:rPr>
              <a:t>Google, </a:t>
            </a:r>
            <a:r>
              <a:rPr lang="en-US" sz="2800" dirty="0" err="1" smtClean="0">
                <a:solidFill>
                  <a:srgbClr val="004685"/>
                </a:solidFill>
              </a:rPr>
              <a:t>Linkedin</a:t>
            </a:r>
            <a:r>
              <a:rPr lang="en-US" sz="2800" dirty="0" smtClean="0">
                <a:solidFill>
                  <a:srgbClr val="004685"/>
                </a:solidFill>
              </a:rPr>
              <a:t>, Facebook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rgbClr val="004685"/>
                </a:solidFill>
              </a:rPr>
              <a:t>Connect.data.com</a:t>
            </a:r>
            <a:r>
              <a:rPr lang="en-US" sz="2800" dirty="0" smtClean="0">
                <a:solidFill>
                  <a:srgbClr val="004685"/>
                </a:solidFill>
              </a:rPr>
              <a:t> (Jigsaw)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rgbClr val="004685"/>
                </a:solidFill>
              </a:rPr>
              <a:t>ZoomInfo.com</a:t>
            </a:r>
            <a:endParaRPr lang="en-US" sz="2800" dirty="0" smtClean="0">
              <a:solidFill>
                <a:srgbClr val="004685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Locate Email </a:t>
            </a:r>
            <a:r>
              <a:rPr lang="en-US" sz="4000" dirty="0">
                <a:solidFill>
                  <a:srgbClr val="004685"/>
                </a:solidFill>
              </a:rPr>
              <a:t>D</a:t>
            </a:r>
            <a:r>
              <a:rPr lang="en-US" sz="4000" dirty="0" smtClean="0">
                <a:solidFill>
                  <a:srgbClr val="004685"/>
                </a:solidFill>
              </a:rPr>
              <a:t>omain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5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-186086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004685"/>
                </a:solidFill>
              </a:rPr>
              <a:t>Remediation &amp; Reduce Risk</a:t>
            </a:r>
            <a:endParaRPr lang="en-US" sz="4000" dirty="0">
              <a:solidFill>
                <a:srgbClr val="004685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5158" y="956914"/>
            <a:ext cx="9058841" cy="5035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CAS: disabled Basic Authentication / 302 redirects</a:t>
            </a:r>
          </a:p>
          <a:p>
            <a:pPr marL="914400" lvl="1" indent="-457200" algn="l"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CAS: Disabled </a:t>
            </a:r>
            <a:r>
              <a:rPr lang="en-US" sz="24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Autodiscover</a:t>
            </a: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 Service</a:t>
            </a:r>
          </a:p>
          <a:p>
            <a:pPr marL="914400" lvl="1" indent="-457200" algn="l"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CAS: ISA Proxy / Federation Services / </a:t>
            </a:r>
            <a:r>
              <a:rPr lang="en-US" sz="2400" dirty="0" err="1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Outlook.com</a:t>
            </a:r>
            <a:endParaRPr lang="en-US" sz="24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Monitor for brute-force attempts</a:t>
            </a:r>
          </a:p>
          <a:p>
            <a:pPr marL="1200150" lvl="2" indent="-285750" algn="l">
              <a:spcBef>
                <a:spcPts val="0"/>
              </a:spcBef>
              <a:buFont typeface="Arial"/>
              <a:buChar char="•"/>
            </a:pPr>
            <a: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Turn default log level up to monitor failed logins</a:t>
            </a:r>
            <a:br>
              <a:rPr lang="en-US" sz="1800" dirty="0" smtClean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</a:br>
            <a:endParaRPr lang="en-US" sz="18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marL="914400" lvl="1" indent="-457200" algn="l">
              <a:spcBef>
                <a:spcPts val="0"/>
              </a:spcBef>
              <a:spcAft>
                <a:spcPts val="1800"/>
              </a:spcAft>
              <a:buFont typeface="+mj-lt"/>
              <a:buAutoNum type="arabicParenR"/>
            </a:pPr>
            <a:r>
              <a:rPr lang="en-US" sz="24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Evaluate incident response procedures</a:t>
            </a:r>
          </a:p>
          <a:p>
            <a:pPr marL="1371600" lvl="2" indent="-457200" algn="l">
              <a:spcBef>
                <a:spcPts val="0"/>
              </a:spcBef>
              <a:spcAft>
                <a:spcPts val="1800"/>
              </a:spcAft>
              <a:buFont typeface="Arial"/>
              <a:buChar char="•"/>
            </a:pPr>
            <a:r>
              <a:rPr lang="en-US" sz="2000" dirty="0">
                <a:solidFill>
                  <a:srgbClr val="004685"/>
                </a:solidFill>
                <a:latin typeface="Arial" pitchFamily="34" charset="0"/>
                <a:cs typeface="Arial" pitchFamily="34" charset="0"/>
              </a:rPr>
              <a:t>Call users when accounts are compromised</a:t>
            </a:r>
          </a:p>
          <a:p>
            <a:pPr marL="914400" lvl="1" indent="-457200" algn="l">
              <a:buFont typeface="+mj-lt"/>
              <a:buAutoNum type="arabicParenR"/>
            </a:pPr>
            <a:endParaRPr lang="en-US" sz="2400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 smtClean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  <a:p>
            <a:pPr algn="l"/>
            <a:endParaRPr lang="en-US" dirty="0">
              <a:solidFill>
                <a:srgbClr val="004685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6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41756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Questions | Comments | Thoughts</a:t>
            </a:r>
          </a:p>
          <a:p>
            <a:endParaRPr lang="en-US" sz="4000" dirty="0">
              <a:solidFill>
                <a:srgbClr val="004685"/>
              </a:solidFill>
            </a:endParaRPr>
          </a:p>
          <a:p>
            <a:r>
              <a:rPr lang="en-US" sz="4000" dirty="0" smtClean="0">
                <a:solidFill>
                  <a:srgbClr val="004685"/>
                </a:solidFill>
              </a:rPr>
              <a:t>Happy hour?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3" name="Content Placeholder 5" descr="question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4744" y="3259026"/>
            <a:ext cx="3003721" cy="26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9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4439" y="956914"/>
            <a:ext cx="7032694" cy="5221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err="1" smtClean="0">
                <a:solidFill>
                  <a:srgbClr val="004685"/>
                </a:solidFill>
              </a:rPr>
              <a:t>Linkedin</a:t>
            </a:r>
            <a:endParaRPr lang="en-US" sz="3200" dirty="0" smtClean="0">
              <a:solidFill>
                <a:srgbClr val="004685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Facebook</a:t>
            </a:r>
            <a:endParaRPr lang="en-US" sz="3200" dirty="0">
              <a:solidFill>
                <a:srgbClr val="004685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err="1" smtClean="0">
                <a:solidFill>
                  <a:srgbClr val="004685"/>
                </a:solidFill>
              </a:rPr>
              <a:t>ZoomInfo.com</a:t>
            </a:r>
            <a:endParaRPr lang="en-US" sz="3200" dirty="0" smtClean="0">
              <a:solidFill>
                <a:srgbClr val="004685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err="1">
                <a:solidFill>
                  <a:srgbClr val="004685"/>
                </a:solidFill>
              </a:rPr>
              <a:t>Connect.data.com</a:t>
            </a:r>
            <a:r>
              <a:rPr lang="en-US" sz="3200" dirty="0">
                <a:solidFill>
                  <a:srgbClr val="004685"/>
                </a:solidFill>
              </a:rPr>
              <a:t> (jigsaw) </a:t>
            </a:r>
            <a:endParaRPr lang="en-US" sz="3200" dirty="0" smtClean="0">
              <a:solidFill>
                <a:srgbClr val="004685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Company website employee directory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 smtClean="0">
                <a:solidFill>
                  <a:srgbClr val="004685"/>
                </a:solidFill>
              </a:rPr>
              <a:t>Metadata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3200" dirty="0">
                <a:solidFill>
                  <a:srgbClr val="004685"/>
                </a:solidFill>
              </a:rPr>
              <a:t>Census Bureau </a:t>
            </a:r>
            <a:r>
              <a:rPr lang="en-US" sz="3200" dirty="0" smtClean="0">
                <a:solidFill>
                  <a:srgbClr val="004685"/>
                </a:solidFill>
              </a:rPr>
              <a:t>data</a:t>
            </a:r>
            <a:endParaRPr lang="en-US" sz="3200" dirty="0">
              <a:solidFill>
                <a:srgbClr val="004685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Gather Employee Names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4" name="Picture 3" descr="rapid7_linked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91" y="1176382"/>
            <a:ext cx="4563273" cy="18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1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-18608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Gather Employee Names</a:t>
            </a:r>
            <a:endParaRPr lang="en-US" sz="4000" dirty="0">
              <a:solidFill>
                <a:srgbClr val="004685"/>
              </a:solidFill>
            </a:endParaRPr>
          </a:p>
        </p:txBody>
      </p:sp>
      <p:pic>
        <p:nvPicPr>
          <p:cNvPr id="2" name="Picture 1" descr="google_linkedin_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37" y="1499771"/>
            <a:ext cx="8322207" cy="572012"/>
          </a:xfrm>
          <a:prstGeom prst="rect">
            <a:avLst/>
          </a:prstGeom>
        </p:spPr>
      </p:pic>
      <p:pic>
        <p:nvPicPr>
          <p:cNvPr id="4" name="Picture 3" descr="google_linkedin_searc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8" y="2073853"/>
            <a:ext cx="5629048" cy="11558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08" y="879909"/>
            <a:ext cx="31111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4685"/>
                </a:solidFill>
              </a:rPr>
              <a:t>1)  Scrap </a:t>
            </a:r>
            <a:r>
              <a:rPr lang="en-US" sz="3200" dirty="0" err="1" smtClean="0">
                <a:solidFill>
                  <a:srgbClr val="004685"/>
                </a:solidFill>
              </a:rPr>
              <a:t>Linkedin</a:t>
            </a:r>
            <a:endParaRPr lang="en-US" sz="3200" dirty="0">
              <a:solidFill>
                <a:srgbClr val="00468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595" y="3168946"/>
            <a:ext cx="59252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4685"/>
                </a:solidFill>
              </a:rPr>
              <a:t>2</a:t>
            </a:r>
            <a:r>
              <a:rPr lang="en-US" sz="3200" dirty="0" smtClean="0">
                <a:solidFill>
                  <a:srgbClr val="004685"/>
                </a:solidFill>
              </a:rPr>
              <a:t>)  Username formats in metadata</a:t>
            </a:r>
            <a:endParaRPr lang="en-US" sz="3200" dirty="0">
              <a:solidFill>
                <a:srgbClr val="004685"/>
              </a:solidFill>
            </a:endParaRPr>
          </a:p>
        </p:txBody>
      </p:sp>
      <p:pic>
        <p:nvPicPr>
          <p:cNvPr id="3" name="Picture 2" descr="foc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68" y="3834563"/>
            <a:ext cx="7594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2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41640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004685"/>
                </a:solidFill>
              </a:rPr>
              <a:t>SMTP Services</a:t>
            </a:r>
            <a:endParaRPr lang="en-US" sz="4000" dirty="0">
              <a:solidFill>
                <a:srgbClr val="0046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2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10593</TotalTime>
  <Words>1346</Words>
  <Application>Microsoft Macintosh PowerPoint</Application>
  <PresentationFormat>On-screen Show (4:3)</PresentationFormat>
  <Paragraphs>367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Nathan Power</cp:lastModifiedBy>
  <cp:revision>336</cp:revision>
  <dcterms:created xsi:type="dcterms:W3CDTF">2015-10-07T18:28:54Z</dcterms:created>
  <dcterms:modified xsi:type="dcterms:W3CDTF">2015-10-15T03:05:39Z</dcterms:modified>
  <cp:category/>
</cp:coreProperties>
</file>